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3" r:id="rId6"/>
    <p:sldId id="274" r:id="rId7"/>
    <p:sldId id="275" r:id="rId8"/>
    <p:sldId id="276"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8" r:id="rId23"/>
    <p:sldId id="277" r:id="rId24"/>
    <p:sldId id="279"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7079AE5-3E52-4E88-9BB3-C92EC25C2790}"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7079AE5-3E52-4E88-9BB3-C92EC25C2790}"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97079AE5-3E52-4E88-9BB3-C92EC25C2790}"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97079AE5-3E52-4E88-9BB3-C92EC25C2790}"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7079AE5-3E52-4E88-9BB3-C92EC25C2790}"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EB5766F0-E585-4467-AF9E-8327BCE8BCA4}" type="datetimeFigureOut">
              <a:rPr lang="es-ES" smtClean="0"/>
              <a:pPr/>
              <a:t>05/03/2015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7079AE5-3E52-4E88-9BB3-C92EC25C2790}"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97079AE5-3E52-4E88-9BB3-C92EC25C2790}"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97079AE5-3E52-4E88-9BB3-C92EC25C2790}"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97079AE5-3E52-4E88-9BB3-C92EC25C279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7079AE5-3E52-4E88-9BB3-C92EC25C2790}"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EB5766F0-E585-4467-AF9E-8327BCE8BCA4}" type="datetimeFigureOut">
              <a:rPr lang="es-ES" smtClean="0"/>
              <a:pPr/>
              <a:t>05/03/2015</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97079AE5-3E52-4E88-9BB3-C92EC25C2790}"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EB5766F0-E585-4467-AF9E-8327BCE8BCA4}" type="datetimeFigureOut">
              <a:rPr lang="es-ES" smtClean="0"/>
              <a:pPr/>
              <a:t>05/03/2015</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B5766F0-E585-4467-AF9E-8327BCE8BCA4}" type="datetimeFigureOut">
              <a:rPr lang="es-ES" smtClean="0"/>
              <a:pPr/>
              <a:t>05/03/2015</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7079AE5-3E52-4E88-9BB3-C92EC25C2790}"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file:///C:\Users\Invitado.JULIA-PC\Desktop\Mi%20pel&#237;cula.wmv"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67544" y="2924944"/>
            <a:ext cx="6400800" cy="3096344"/>
          </a:xfrm>
        </p:spPr>
        <p:txBody>
          <a:bodyPr>
            <a:noAutofit/>
          </a:bodyPr>
          <a:lstStyle/>
          <a:p>
            <a:pPr algn="just"/>
            <a:r>
              <a:rPr lang="es-ES" sz="2000" dirty="0" smtClean="0"/>
              <a:t>Grupo 1:</a:t>
            </a:r>
          </a:p>
          <a:p>
            <a:pPr algn="just"/>
            <a:r>
              <a:rPr lang="es-ES" sz="2000" dirty="0" smtClean="0"/>
              <a:t>- </a:t>
            </a:r>
            <a:r>
              <a:rPr lang="es-ES" sz="2000" dirty="0" err="1" smtClean="0"/>
              <a:t>Asier</a:t>
            </a:r>
            <a:r>
              <a:rPr lang="es-ES" sz="2000" dirty="0" smtClean="0"/>
              <a:t> Izurieta</a:t>
            </a:r>
          </a:p>
          <a:p>
            <a:pPr algn="just"/>
            <a:r>
              <a:rPr lang="es-ES" sz="2000" dirty="0" smtClean="0"/>
              <a:t>- Mario </a:t>
            </a:r>
            <a:r>
              <a:rPr lang="es-ES" sz="2000" dirty="0" err="1" smtClean="0"/>
              <a:t>gonzález</a:t>
            </a:r>
            <a:endParaRPr lang="es-ES" sz="2000" dirty="0" smtClean="0"/>
          </a:p>
          <a:p>
            <a:pPr algn="just"/>
            <a:r>
              <a:rPr lang="es-ES" sz="2000" dirty="0" smtClean="0"/>
              <a:t>- Marcos </a:t>
            </a:r>
            <a:r>
              <a:rPr lang="es-ES" sz="2000" dirty="0" err="1" smtClean="0"/>
              <a:t>martínez</a:t>
            </a:r>
            <a:endParaRPr lang="es-ES" sz="2000" dirty="0" smtClean="0"/>
          </a:p>
          <a:p>
            <a:pPr algn="just"/>
            <a:r>
              <a:rPr lang="es-ES" sz="2000" dirty="0" smtClean="0"/>
              <a:t>- Pedro </a:t>
            </a:r>
            <a:r>
              <a:rPr lang="es-ES" sz="2000" dirty="0" err="1" smtClean="0"/>
              <a:t>sanz</a:t>
            </a:r>
            <a:endParaRPr lang="es-ES" sz="2000" dirty="0"/>
          </a:p>
        </p:txBody>
      </p:sp>
      <p:sp>
        <p:nvSpPr>
          <p:cNvPr id="2" name="1 Título"/>
          <p:cNvSpPr>
            <a:spLocks noGrp="1"/>
          </p:cNvSpPr>
          <p:nvPr>
            <p:ph type="ctrTitle"/>
          </p:nvPr>
        </p:nvSpPr>
        <p:spPr>
          <a:xfrm>
            <a:off x="683568" y="332656"/>
            <a:ext cx="7772400" cy="1752600"/>
          </a:xfrm>
        </p:spPr>
        <p:txBody>
          <a:bodyPr>
            <a:normAutofit/>
          </a:bodyPr>
          <a:lstStyle/>
          <a:p>
            <a:r>
              <a:rPr lang="es-ES" sz="7200" dirty="0" smtClean="0"/>
              <a:t>Romeo y Julieta</a:t>
            </a:r>
            <a:endParaRPr lang="es-ES" sz="7200" dirty="0"/>
          </a:p>
        </p:txBody>
      </p:sp>
      <p:pic>
        <p:nvPicPr>
          <p:cNvPr id="13314" name="Picture 2" descr="https://shakespeareobra.files.wordpress.com/2008/08/romeo-and-juliet.jpg"/>
          <p:cNvPicPr>
            <a:picLocks noChangeAspect="1" noChangeArrowheads="1"/>
          </p:cNvPicPr>
          <p:nvPr/>
        </p:nvPicPr>
        <p:blipFill>
          <a:blip r:embed="rId2" cstate="print"/>
          <a:srcRect/>
          <a:stretch>
            <a:fillRect/>
          </a:stretch>
        </p:blipFill>
        <p:spPr bwMode="auto">
          <a:xfrm>
            <a:off x="5508104" y="2708920"/>
            <a:ext cx="2843671" cy="3452217"/>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a:xfrm>
            <a:off x="301752" y="1527048"/>
            <a:ext cx="8503920" cy="3774160"/>
          </a:xfrm>
        </p:spPr>
        <p:txBody>
          <a:bodyPr>
            <a:normAutofit/>
          </a:bodyPr>
          <a:lstStyle/>
          <a:p>
            <a:r>
              <a:rPr lang="es-ES" sz="2200" dirty="0" smtClean="0"/>
              <a:t>JULIETA: ¡Ay de mí! </a:t>
            </a:r>
          </a:p>
          <a:p>
            <a:r>
              <a:rPr lang="es-ES" sz="2200" dirty="0" smtClean="0"/>
              <a:t>ROMEO: Ha hablado. ¡Ah, sigue hablando, ángel radiante, pues, en tu altura, a la noche le das tanto esplendor como el alado mensajero de los cielos ante los ojos en blanco y extasiados de mortales que alzan la mirada cuando cabalga sobre nube perezosa y surca el seno de los aires!</a:t>
            </a:r>
          </a:p>
          <a:p>
            <a:r>
              <a:rPr lang="es-ES" sz="2200" dirty="0" smtClean="0"/>
              <a:t>JULIETA: ¡Ah, ROMEO, ROMEO! ¿Por qué eres ROMEO? Niega a tu padre y rechaza tu nombre, o, si no, júrame tu amor y ya nunca seré una Capuleto.</a:t>
            </a:r>
          </a:p>
          <a:p>
            <a:r>
              <a:rPr lang="es-ES" sz="2200" dirty="0" smtClean="0"/>
              <a:t>ROMEO: ¿La sigo escuchando o le hablo ya?</a:t>
            </a:r>
          </a:p>
          <a:p>
            <a:endParaRPr lang="es-ES" dirty="0"/>
          </a:p>
        </p:txBody>
      </p:sp>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sz="2200" dirty="0" smtClean="0"/>
              <a:t>JULIETA: Mi único enemigo es tu nombre. Tú eres tú, aunque seas un Montesco. ¿Qué es «Montesco»? Ni mano, ni pie, ni brazo, ni cara, ni parte del cuerpo. ¡Ah, ponte otro nombre! ¿Qué tiene un nombre? Lo que llamamos rosa sería tan fragante con cualquier otro nombre. Si ROMEO no se llamase ROMEO, conservaría su propia perfección sin ese nombre. ROMEO, quítate el nombre y, a cambio de él, que es parte de ti, ¡tómame entera! </a:t>
            </a:r>
          </a:p>
          <a:p>
            <a:r>
              <a:rPr lang="es-ES" sz="2200" dirty="0" smtClean="0"/>
              <a:t>ROMEO: Te tomo la palabra. Llámame « amor » y volveré a bautizarme: desde hoy nunca más seré ROMEO. </a:t>
            </a:r>
          </a:p>
          <a:p>
            <a:r>
              <a:rPr lang="es-ES" sz="2200" dirty="0" smtClean="0"/>
              <a:t>JULIETA: ¿Quién eres tú, que te ocultas en la noche e irrumpes en mis pensamientos? </a:t>
            </a:r>
          </a:p>
          <a:p>
            <a:endParaRPr lang="es-ES" dirty="0"/>
          </a:p>
        </p:txBody>
      </p:sp>
    </p:spTree>
  </p:cSld>
  <p:clrMapOvr>
    <a:masterClrMapping/>
  </p:clrMapOvr>
  <p:transition>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pPr algn="just"/>
            <a:r>
              <a:rPr lang="es-ES" sz="2200" dirty="0" smtClean="0"/>
              <a:t>ROMEO: Con un nombre no sé decirte quién soy. Mi nombre, santa mía, me es odioso porque es tu enemigo. Si estuviera escrito, rompería el papel.</a:t>
            </a:r>
          </a:p>
          <a:p>
            <a:pPr algn="just"/>
            <a:r>
              <a:rPr lang="es-ES" sz="2200" dirty="0" smtClean="0"/>
              <a:t>JULIETA: Mis oídos apenas han sorbido cien palabras de tu boca y ya te conozco por la voz. ¿No eres ROMEO, y además Montesco?</a:t>
            </a:r>
          </a:p>
          <a:p>
            <a:pPr algn="just"/>
            <a:r>
              <a:rPr lang="es-ES" sz="2200" dirty="0" smtClean="0"/>
              <a:t>ROMEO: No, bella mía, si uno u otro te disgusta.</a:t>
            </a:r>
          </a:p>
          <a:p>
            <a:pPr algn="just"/>
            <a:r>
              <a:rPr lang="es-ES" sz="2200" dirty="0" smtClean="0"/>
              <a:t>JULIETA: Dime, ¿cómo has llegado hasta aquí y por qué? Las tapias de este huerto son muy altas y, siendo quien eres, el lugar será tu muerte si alguno de los míos te descubre.</a:t>
            </a:r>
          </a:p>
          <a:p>
            <a:pPr>
              <a:buNone/>
            </a:pPr>
            <a:endParaRPr lang="es-ES" dirty="0" smtClean="0"/>
          </a:p>
          <a:p>
            <a:endParaRPr lang="es-ES" dirty="0"/>
          </a:p>
        </p:txBody>
      </p:sp>
    </p:spTree>
  </p:cSld>
  <p:clrMapOvr>
    <a:masterClrMapping/>
  </p:clrMapOvr>
  <p:transition>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pPr algn="just"/>
            <a:r>
              <a:rPr lang="es-ES" sz="2200" dirty="0" smtClean="0"/>
              <a:t>ROMEO: Con las alas del amor salté la valla, pues para el amor no hay barrera de piedra, y, como el amor lo que puede siempre intenta, los tuyos nada pueden contra mí.</a:t>
            </a:r>
          </a:p>
          <a:p>
            <a:pPr algn="just"/>
            <a:r>
              <a:rPr lang="es-ES" sz="2200" dirty="0" smtClean="0"/>
              <a:t>JULIETA: Si te ven, te matarán.</a:t>
            </a:r>
          </a:p>
          <a:p>
            <a:pPr algn="just"/>
            <a:r>
              <a:rPr lang="es-ES" sz="2200" dirty="0" smtClean="0"/>
              <a:t>ROMEO: ¡Ah! Más peligro hay en tus ojos que en veinte espadas suyas. Mírame con dulzura y quedo a salvo de su hostilidad. </a:t>
            </a:r>
          </a:p>
          <a:p>
            <a:pPr algn="just"/>
            <a:r>
              <a:rPr lang="es-ES" sz="2200" dirty="0" smtClean="0"/>
              <a:t>JULIETA: Por nada del mundo quisiera que te viesen. </a:t>
            </a:r>
          </a:p>
          <a:p>
            <a:pPr algn="just"/>
            <a:r>
              <a:rPr lang="es-ES" sz="2200" dirty="0" smtClean="0"/>
              <a:t>ROMEO: Me oculta el manto de la noche y, si no me quieres, que me encuentren: mejor que mi vida acabe por su odio que ver cómo se arrastra sin tu amor. </a:t>
            </a:r>
          </a:p>
          <a:p>
            <a:pPr algn="just"/>
            <a:r>
              <a:rPr lang="es-ES" sz="2200" dirty="0" smtClean="0"/>
              <a:t>JULIETA: ¿Quién te dijo dónde podías encontrarme? </a:t>
            </a:r>
          </a:p>
          <a:p>
            <a:endParaRPr lang="es-ES" dirty="0"/>
          </a:p>
        </p:txBody>
      </p:sp>
    </p:spTree>
  </p:cSld>
  <p:clrMapOvr>
    <a:masterClrMapping/>
  </p:clrMapOvr>
  <p:transition>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77500" lnSpcReduction="20000"/>
          </a:bodyPr>
          <a:lstStyle/>
          <a:p>
            <a:pPr algn="just"/>
            <a:r>
              <a:rPr lang="es-ES" dirty="0" smtClean="0"/>
              <a:t>ROMEO: El amor, que me indujo a preguntar. Él me dio consejo; yo mis ojos le presté. No soy piloto, pero, aunque tú estuvieras lejos, en la orilla más distante de los mares más remotos, zarparía tras un tesoro como tú. </a:t>
            </a:r>
          </a:p>
          <a:p>
            <a:pPr algn="just"/>
            <a:r>
              <a:rPr lang="es-ES" dirty="0" smtClean="0"/>
              <a:t>JULIETA: La noche me oculta con su velo; si no, la vergüenza teñiría mis mejillas por lo que antes me has oído decir. ¡Cuánto me gustaría seguir las reglas, negar lo dicho! Pero, ¡adiós al fingimiento! ¿Me quieres? Sé que dirás que sí y te creeré. Si jurases, podrías ser perjuro: dicen que Júpiter se ríe de los perjurios de amantes. ¡Ah, gentil Romeo! Si me quieres, dímelo de buena fe. O, si crees que soy tan fácil, me pondré áspera y rara, y diré « no » con tal que me enamores, y no más que por ti. Mas confía en mí: demostraré ser más fiel que las que saben fingirse distantes. Reconozco que habría sido más cauta si tú, a escondidas, no hubieras oído mi confesión de amor. Así que, perdóname y no juzgues liviandad esta entrega que la oscuridad de la noche ha descubierto.</a:t>
            </a:r>
          </a:p>
          <a:p>
            <a:endParaRPr lang="es-ES" dirty="0"/>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Autofit/>
          </a:bodyPr>
          <a:lstStyle/>
          <a:p>
            <a:pPr algn="just"/>
            <a:r>
              <a:rPr lang="es-ES" sz="2000" dirty="0" smtClean="0"/>
              <a:t>ROMEO: Juro por esa luna santa que platea las copas de estos árboles...</a:t>
            </a:r>
          </a:p>
          <a:p>
            <a:pPr algn="just"/>
            <a:r>
              <a:rPr lang="es-ES" sz="2000" dirty="0" smtClean="0"/>
              <a:t>JULIETA: Ah, no jures por la luna, esa inconstante que cada mes cambia en su esfera, no sea que tu amor resulte tan variable.</a:t>
            </a:r>
          </a:p>
          <a:p>
            <a:pPr algn="just"/>
            <a:r>
              <a:rPr lang="es-ES" sz="2000" dirty="0" smtClean="0"/>
              <a:t>ROMEO: ¿Por quién voy a jurar?</a:t>
            </a:r>
          </a:p>
          <a:p>
            <a:pPr algn="just"/>
            <a:r>
              <a:rPr lang="es-ES" sz="2000" dirty="0" smtClean="0"/>
              <a:t>JULIETA: No jures; o, si lo haces, jura por tu ser adorable, que es el dios de mi idolatría, y te creeré.</a:t>
            </a:r>
          </a:p>
          <a:p>
            <a:pPr algn="just"/>
            <a:r>
              <a:rPr lang="es-ES" sz="2000" dirty="0" smtClean="0"/>
              <a:t>ROMEO: Si el amor de mi pecho... </a:t>
            </a:r>
          </a:p>
          <a:p>
            <a:pPr algn="just"/>
            <a:r>
              <a:rPr lang="es-ES" sz="2000" dirty="0" smtClean="0"/>
              <a:t>JULIETA: No jures. Aunque seas mi alegría, no me alegra nuestro acuerdo de esta noche: demasiado brusco, imprudente, repentino, igual que el relámpago, que cesa antes de poder nombrarlo. Amor, buenas noches. Con el aliento del verano, este brote amoroso puede dar bella flor cuando volvamos a vernos. Adiós, buenas noches. Que el dulce descanso se aloje en tu pecho igual que en mi ánimo</a:t>
            </a:r>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92500"/>
          </a:bodyPr>
          <a:lstStyle/>
          <a:p>
            <a:pPr algn="just"/>
            <a:r>
              <a:rPr lang="es-ES" sz="2400" dirty="0" smtClean="0"/>
              <a:t>ROMEO: ¿Y me dejas tan insatisfecho? </a:t>
            </a:r>
          </a:p>
          <a:p>
            <a:pPr algn="just"/>
            <a:r>
              <a:rPr lang="es-ES" sz="2400" dirty="0" smtClean="0"/>
              <a:t>JULIETA: ¿Qué satisfacción esperas esta noche?</a:t>
            </a:r>
          </a:p>
          <a:p>
            <a:pPr algn="just"/>
            <a:r>
              <a:rPr lang="es-ES" sz="2400" dirty="0" smtClean="0"/>
              <a:t>ROMEO: La de jurarnos nuestro amor.</a:t>
            </a:r>
          </a:p>
          <a:p>
            <a:pPr algn="just"/>
            <a:r>
              <a:rPr lang="es-ES" sz="2400" dirty="0" smtClean="0"/>
              <a:t>JULIETA: El mío te lo di sin que lo pidieras; ojalá se pudiese dar otra vez.</a:t>
            </a:r>
          </a:p>
          <a:p>
            <a:pPr algn="just"/>
            <a:r>
              <a:rPr lang="es-ES" sz="2400" dirty="0" smtClean="0"/>
              <a:t>ROMEO: ¿Te lo llevarías? ¿Para qué, mi amor?</a:t>
            </a:r>
          </a:p>
          <a:p>
            <a:pPr algn="just"/>
            <a:r>
              <a:rPr lang="es-ES" sz="2400" dirty="0" smtClean="0"/>
              <a:t>JULIETA: Para ser generosa y dártelo otra vez. Y, sin embargo, quiero lo que tengo. Mi generosidad es inmensa como el mar, mi amor, tan hondo; cuanto más te doy, más tengo, pues los dos son infinitos. [Llama el AMA dentro.]</a:t>
            </a:r>
          </a:p>
          <a:p>
            <a:pPr algn="just">
              <a:buNone/>
            </a:pPr>
            <a:r>
              <a:rPr lang="es-ES" sz="2400" dirty="0" smtClean="0"/>
              <a:t>    Oigo voces dentro. Adiós, mi bien. -¡Ya voy, ama!-Buen Montesco, sé fiel. Espera un momento, vuelvo en seguida. [Sale. ]</a:t>
            </a:r>
          </a:p>
          <a:p>
            <a:endParaRPr lang="es-ES" dirty="0"/>
          </a:p>
        </p:txBody>
      </p:sp>
    </p:spTree>
  </p:cSld>
  <p:clrMapOvr>
    <a:masterClrMapping/>
  </p:clrMapOvr>
  <p:transition>
    <p:pull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pPr algn="just"/>
            <a:r>
              <a:rPr lang="es-ES" sz="2200" dirty="0" smtClean="0"/>
              <a:t>ROMEO: ¡Ah, santa, santa noche! Temo que, siendo de noche, todo sea un sueño, harto halagador y sin realidad.</a:t>
            </a:r>
          </a:p>
          <a:p>
            <a:pPr algn="just"/>
            <a:r>
              <a:rPr lang="es-ES" sz="2200" dirty="0" smtClean="0"/>
              <a:t>[Entra JULIETA arriba.]</a:t>
            </a:r>
          </a:p>
          <a:p>
            <a:pPr algn="just"/>
            <a:r>
              <a:rPr lang="es-ES" sz="2200" dirty="0" smtClean="0"/>
              <a:t>JULIETA: Unas palabras, ROMEO, y ya buenas noches. Si tu ánimo amoroso es honrado y tu fin, el matrimonio, hazme saber mañana (yo te enviaré un mensajero) dónde y cuándo será la ceremonia y pondré a tus pies toda mi suerte y te seguiré, mi señor, por todo el mundo. </a:t>
            </a:r>
          </a:p>
          <a:p>
            <a:pPr algn="just"/>
            <a:r>
              <a:rPr lang="es-ES" sz="2200" dirty="0" smtClean="0"/>
              <a:t>AMA [dentro] ¡JULIETA!</a:t>
            </a:r>
          </a:p>
          <a:p>
            <a:pPr algn="just"/>
            <a:r>
              <a:rPr lang="es-ES" sz="2200" dirty="0" smtClean="0"/>
              <a:t>JULIETA: ¡Ya voy!-Mas, si no es buena tu intención, te lo suplico...</a:t>
            </a:r>
          </a:p>
          <a:p>
            <a:pPr algn="just"/>
            <a:r>
              <a:rPr lang="es-ES" sz="2200" dirty="0" smtClean="0"/>
              <a:t>AMA [dentro] ¡JULIETA!</a:t>
            </a:r>
          </a:p>
          <a:p>
            <a:endParaRPr lang="es-ES" dirty="0"/>
          </a:p>
        </p:txBody>
      </p:sp>
    </p:spTree>
  </p:cSld>
  <p:clrMapOvr>
    <a:masterClrMapping/>
  </p:clrMapOvr>
  <p:transition>
    <p:pull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pPr algn="just"/>
            <a:r>
              <a:rPr lang="es-ES" sz="2200" dirty="0" smtClean="0"/>
              <a:t>JULIETA: ¡Voy ahora mismo!-..abandona tu empeño y déjame con mi pena. Mañana lo dirás. </a:t>
            </a:r>
          </a:p>
          <a:p>
            <a:pPr algn="just"/>
            <a:r>
              <a:rPr lang="es-ES" sz="2200" dirty="0" smtClean="0"/>
              <a:t>ROMEO: ¡Así se salve mi alma...!</a:t>
            </a:r>
          </a:p>
          <a:p>
            <a:pPr algn="just"/>
            <a:r>
              <a:rPr lang="es-ES" sz="2200" dirty="0" smtClean="0"/>
              <a:t>JULIETA: ¡Mil veces buenas noches!</a:t>
            </a:r>
          </a:p>
          <a:p>
            <a:pPr algn="just"/>
            <a:r>
              <a:rPr lang="es-ES" sz="2200" dirty="0" smtClean="0"/>
              <a:t>Sale.</a:t>
            </a:r>
          </a:p>
          <a:p>
            <a:pPr algn="just"/>
            <a:r>
              <a:rPr lang="es-ES" sz="2200" dirty="0" smtClean="0"/>
              <a:t>ROMEO: Mil veces peor, pues falta tu luz. El amor corre al amor como el niño huye del libro y, cual niño que va a clase, se retira entristecido.</a:t>
            </a:r>
          </a:p>
          <a:p>
            <a:pPr algn="just"/>
            <a:r>
              <a:rPr lang="es-ES" sz="2200" dirty="0" smtClean="0"/>
              <a:t>Vuelve a entrar JULIETA [arriba].</a:t>
            </a:r>
          </a:p>
          <a:p>
            <a:endParaRPr lang="es-ES" dirty="0"/>
          </a:p>
        </p:txBody>
      </p:sp>
    </p:spTree>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pPr algn="just"/>
            <a:r>
              <a:rPr lang="es-ES" sz="2200" dirty="0" smtClean="0"/>
              <a:t>JULIETA: ¡</a:t>
            </a:r>
            <a:r>
              <a:rPr lang="es-ES" sz="2200" dirty="0" err="1" smtClean="0"/>
              <a:t>Chss</a:t>
            </a:r>
            <a:r>
              <a:rPr lang="es-ES" sz="2200" dirty="0" smtClean="0"/>
              <a:t>, ROMEO, </a:t>
            </a:r>
            <a:r>
              <a:rPr lang="es-ES" sz="2200" dirty="0" err="1" smtClean="0"/>
              <a:t>chss</a:t>
            </a:r>
            <a:r>
              <a:rPr lang="es-ES" sz="2200" dirty="0" smtClean="0"/>
              <a:t>! ¡Ah, quién fuera cetrero por llamar a este halcón peregrino! Mas el cautivo habla bajo, no puede gritar; si no, yo haría estallar la cueva de Eco y dejaría su voz más ronca que la mía repitiendo el nombre de ROMEO.</a:t>
            </a:r>
          </a:p>
          <a:p>
            <a:pPr algn="just"/>
            <a:r>
              <a:rPr lang="es-ES" sz="2200" dirty="0" smtClean="0"/>
              <a:t>ROMEO: Mi alma me llama por mi nombre. ¡Qué dulces suenan las voces de amantes en la noche, igual que la música suave al oído!</a:t>
            </a:r>
          </a:p>
          <a:p>
            <a:pPr algn="just"/>
            <a:r>
              <a:rPr lang="es-ES" sz="2200" dirty="0" smtClean="0"/>
              <a:t>JULIETA: ¡ROMEO!</a:t>
            </a:r>
          </a:p>
          <a:p>
            <a:pPr algn="just"/>
            <a:r>
              <a:rPr lang="es-ES" sz="2200" dirty="0" smtClean="0"/>
              <a:t>ROMEO: ¿Mi neblí?</a:t>
            </a:r>
          </a:p>
          <a:p>
            <a:pPr algn="just"/>
            <a:r>
              <a:rPr lang="es-ES" sz="2200" dirty="0" smtClean="0"/>
              <a:t>JULIETA: Mañana, ¿a qué hora te mando el mensajero?</a:t>
            </a:r>
          </a:p>
          <a:p>
            <a:pPr algn="just"/>
            <a:r>
              <a:rPr lang="es-ES" sz="2200" dirty="0" smtClean="0"/>
              <a:t>ROMEO: A las nueve.</a:t>
            </a:r>
          </a:p>
          <a:p>
            <a:endParaRPr lang="es-ES" dirty="0"/>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Premoniciones</a:t>
            </a:r>
            <a:endParaRPr lang="es-ES" dirty="0"/>
          </a:p>
        </p:txBody>
      </p:sp>
      <p:sp>
        <p:nvSpPr>
          <p:cNvPr id="3" name="2 Marcador de contenido"/>
          <p:cNvSpPr>
            <a:spLocks noGrp="1"/>
          </p:cNvSpPr>
          <p:nvPr>
            <p:ph sz="quarter" idx="1"/>
          </p:nvPr>
        </p:nvSpPr>
        <p:spPr>
          <a:xfrm>
            <a:off x="251520" y="1772816"/>
            <a:ext cx="8503920" cy="4572000"/>
          </a:xfrm>
        </p:spPr>
        <p:txBody>
          <a:bodyPr>
            <a:normAutofit fontScale="70000" lnSpcReduction="20000"/>
          </a:bodyPr>
          <a:lstStyle/>
          <a:p>
            <a:pPr algn="just">
              <a:buNone/>
            </a:pPr>
            <a:r>
              <a:rPr lang="es-ES" dirty="0" smtClean="0"/>
              <a:t/>
            </a:r>
            <a:br>
              <a:rPr lang="es-ES" dirty="0" smtClean="0"/>
            </a:br>
            <a:r>
              <a:rPr lang="es-ES" sz="3100" dirty="0" smtClean="0"/>
              <a:t>Ambos amantes tienen Indicios de que la muerte se aproxima; Romeo antes de llegar a la fiesta de los Capuleto y Julieta cuando ve a Romeo trepando por su ventana cuando se va al exilio en Mantua.</a:t>
            </a:r>
          </a:p>
          <a:p>
            <a:pPr algn="just">
              <a:buNone/>
            </a:pPr>
            <a:r>
              <a:rPr lang="es-ES" sz="3100" dirty="0" smtClean="0"/>
              <a:t> </a:t>
            </a:r>
            <a:r>
              <a:rPr lang="es-ES" sz="3100" i="1" dirty="0" smtClean="0"/>
              <a:t>"¡Dios mío! Tengo en el alma presentimiento fatal. Ahora, que abajo estas, me parece que te veo como un muerto en el fondo de una tumba”.</a:t>
            </a:r>
          </a:p>
          <a:p>
            <a:pPr algn="just">
              <a:buNone/>
            </a:pPr>
            <a:r>
              <a:rPr lang="es-ES" sz="3100" dirty="0" smtClean="0"/>
              <a:t> De la forma más literal posible, Julieta presagia su propio fallecimiento con las drogas que la inducen en un estado semejante a la muerte. Y el boticario al que Romeo le compra el veneno es descrito como la muerte; flaco, muriéndose de hambre, con los ojos huecos. Romeo le compra el veneno a un hombre que simboliza la muerte.</a:t>
            </a:r>
          </a:p>
          <a:p>
            <a:pPr>
              <a:buNone/>
            </a:pPr>
            <a:r>
              <a:rPr lang="es-ES" dirty="0" smtClean="0"/>
              <a:t/>
            </a:r>
            <a:br>
              <a:rPr lang="es-ES" dirty="0" smtClean="0"/>
            </a:br>
            <a:endParaRPr lang="es-ES"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pPr algn="just"/>
            <a:r>
              <a:rPr lang="es-ES" sz="2200" dirty="0" smtClean="0"/>
              <a:t>JULIETA: Allá estará. ¡Aún faltan veinte años! No me acuerdo por qué te llamé.</a:t>
            </a:r>
          </a:p>
          <a:p>
            <a:pPr algn="just"/>
            <a:r>
              <a:rPr lang="es-ES" sz="2200" dirty="0" smtClean="0"/>
              <a:t>ROMEO: Deja que me quede hasta que te acuerdes.</a:t>
            </a:r>
          </a:p>
          <a:p>
            <a:pPr algn="just"/>
            <a:r>
              <a:rPr lang="es-ES" sz="2200" dirty="0" smtClean="0"/>
              <a:t>JULIETA: Lo olvidaré para tenerte ahí delante, recordando tu amada compañía. </a:t>
            </a:r>
          </a:p>
          <a:p>
            <a:pPr algn="just"/>
            <a:r>
              <a:rPr lang="es-ES" sz="2200" dirty="0" smtClean="0"/>
              <a:t>ROMEO: Y yo me quedaré para que siempre lo olvides, olvidándome de cualquier otro hogar.</a:t>
            </a:r>
          </a:p>
          <a:p>
            <a:pPr algn="just"/>
            <a:r>
              <a:rPr lang="es-ES" sz="2200" dirty="0" smtClean="0"/>
              <a:t>JULIETA: Es casi de día. Dejaría que te fueses, pero no más allá que el pajarillo que, cual preso sujeto con cadenas, la niña mimada deja saltar de su mano para recobrarlo con hilo de seda, amante celosa de su libertad.</a:t>
            </a:r>
          </a:p>
          <a:p>
            <a:pPr algn="just"/>
            <a:r>
              <a:rPr lang="es-ES" sz="2200" dirty="0" smtClean="0"/>
              <a:t>ROMEO: ¡Ojalá fuera yo el pajarillo!</a:t>
            </a:r>
          </a:p>
          <a:p>
            <a:endParaRPr lang="es-ES" dirty="0"/>
          </a:p>
        </p:txBody>
      </p:sp>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a:xfrm>
            <a:off x="301752" y="1527048"/>
            <a:ext cx="8503920" cy="2261992"/>
          </a:xfrm>
        </p:spPr>
        <p:txBody>
          <a:bodyPr/>
          <a:lstStyle/>
          <a:p>
            <a:pPr algn="just"/>
            <a:r>
              <a:rPr lang="es-ES" sz="2200" dirty="0" smtClean="0"/>
              <a:t>JULIETA: Ojalá lo fueras, mi amor, pero te mataría de cariño. ¡Ah, buenas noches! Partir es tan dulce pena que diré « buenas noches » hasta que amanezca. [Sale.]</a:t>
            </a:r>
          </a:p>
          <a:p>
            <a:pPr algn="just"/>
            <a:r>
              <a:rPr lang="es-ES" sz="2200" dirty="0" smtClean="0"/>
              <a:t>ROMEO: ¡Quede el sueño en tus ojos, la paz en tu ánimo! ¡Quién fuera sueño y paz, para tal descanso! A mi buen confesor en su celda he de verle por pedirle su ayuda y contarle mi suerte.</a:t>
            </a:r>
          </a:p>
        </p:txBody>
      </p:sp>
      <p:pic>
        <p:nvPicPr>
          <p:cNvPr id="1026" name="Picture 2" descr="http://static.wixstatic.com/media/c864e4_95105748f57f43929805d531679fd932.jpg_srz_p_338_135_75_22_0.50_1.20_0.00_jpg_srz"/>
          <p:cNvPicPr>
            <a:picLocks noChangeAspect="1" noChangeArrowheads="1"/>
          </p:cNvPicPr>
          <p:nvPr/>
        </p:nvPicPr>
        <p:blipFill>
          <a:blip r:embed="rId2" cstate="print"/>
          <a:srcRect/>
          <a:stretch>
            <a:fillRect/>
          </a:stretch>
        </p:blipFill>
        <p:spPr bwMode="auto">
          <a:xfrm>
            <a:off x="1763688" y="3861048"/>
            <a:ext cx="5551546" cy="2217335"/>
          </a:xfrm>
          <a:prstGeom prst="rect">
            <a:avLst/>
          </a:prstGeom>
          <a:noFill/>
        </p:spPr>
      </p:pic>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planto</a:t>
            </a:r>
            <a:endParaRPr lang="es-ES" dirty="0"/>
          </a:p>
        </p:txBody>
      </p:sp>
      <p:sp>
        <p:nvSpPr>
          <p:cNvPr id="3" name="2 Marcador de contenido"/>
          <p:cNvSpPr>
            <a:spLocks noGrp="1"/>
          </p:cNvSpPr>
          <p:nvPr>
            <p:ph sz="quarter" idx="1"/>
          </p:nvPr>
        </p:nvSpPr>
        <p:spPr>
          <a:xfrm>
            <a:off x="301752" y="1527048"/>
            <a:ext cx="8503920" cy="2622032"/>
          </a:xfrm>
        </p:spPr>
        <p:txBody>
          <a:bodyPr>
            <a:normAutofit/>
          </a:bodyPr>
          <a:lstStyle/>
          <a:p>
            <a:pPr algn="just"/>
            <a:r>
              <a:rPr lang="es-ES" sz="2200" dirty="0" smtClean="0"/>
              <a:t>El planto, es un tipo de elegía, propio de la Edad Media, en que el poeta lamenta el fallecimiento de un ser querido</a:t>
            </a:r>
            <a:r>
              <a:rPr lang="es-ES" sz="2200" dirty="0" smtClean="0"/>
              <a:t>.</a:t>
            </a:r>
            <a:r>
              <a:rPr lang="es-ES" sz="2200" dirty="0" smtClean="0"/>
              <a:t> </a:t>
            </a:r>
            <a:endParaRPr lang="es-ES" sz="2200" dirty="0" smtClean="0"/>
          </a:p>
          <a:p>
            <a:pPr algn="just">
              <a:buNone/>
            </a:pPr>
            <a:r>
              <a:rPr lang="es-ES" sz="2200" dirty="0" smtClean="0"/>
              <a:t>Algunos </a:t>
            </a:r>
            <a:r>
              <a:rPr lang="es-ES" sz="2200" dirty="0" smtClean="0"/>
              <a:t>poetas españoles del siglo XX trataron de revitalizar el género, en especial el grupo de la generación de 1927, siguiendo su directriz de unir tradición y vanguardia. Así, por ejemplo, el Llanto por Ignacio Sánchez Mejías, de Federico García Lorca, o la Elegía a Ramón </a:t>
            </a:r>
            <a:r>
              <a:rPr lang="es-ES" sz="2200" dirty="0" err="1" smtClean="0"/>
              <a:t>Sijé</a:t>
            </a:r>
            <a:r>
              <a:rPr lang="es-ES" sz="2200" dirty="0" smtClean="0"/>
              <a:t> de Miguel Hernández.</a:t>
            </a:r>
          </a:p>
          <a:p>
            <a:endParaRPr lang="es-ES" dirty="0"/>
          </a:p>
        </p:txBody>
      </p:sp>
      <p:pic>
        <p:nvPicPr>
          <p:cNvPr id="1026" name="Picture 2" descr="http://www.antorcha.net/biblioteca_virtual/literatura/romeo/5_3.jpg"/>
          <p:cNvPicPr>
            <a:picLocks noChangeAspect="1" noChangeArrowheads="1"/>
          </p:cNvPicPr>
          <p:nvPr/>
        </p:nvPicPr>
        <p:blipFill>
          <a:blip r:embed="rId2" cstate="print"/>
          <a:srcRect/>
          <a:stretch>
            <a:fillRect/>
          </a:stretch>
        </p:blipFill>
        <p:spPr bwMode="auto">
          <a:xfrm>
            <a:off x="2915816" y="4077072"/>
            <a:ext cx="2857500" cy="2190750"/>
          </a:xfrm>
          <a:prstGeom prst="rect">
            <a:avLst/>
          </a:prstGeom>
          <a:noFill/>
        </p:spPr>
      </p:pic>
    </p:spTree>
  </p:cSld>
  <p:clrMapOvr>
    <a:masterClrMapping/>
  </p:clrMapOvr>
  <p:transition>
    <p:strips dir="l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Representación de una escena</a:t>
            </a:r>
            <a:endParaRPr lang="es-ES" dirty="0"/>
          </a:p>
        </p:txBody>
      </p:sp>
      <p:pic>
        <p:nvPicPr>
          <p:cNvPr id="4" name="Mi película.wmv">
            <a:hlinkClick r:id="" action="ppaction://media"/>
          </p:cNvPr>
          <p:cNvPicPr>
            <a:picLocks noGrp="1" noRot="1" noChangeAspect="1"/>
          </p:cNvPicPr>
          <p:nvPr>
            <p:ph sz="quarter" idx="1"/>
            <a:videoFile r:link="rId1"/>
          </p:nvPr>
        </p:nvPicPr>
        <p:blipFill>
          <a:blip r:embed="rId3" cstate="print"/>
          <a:stretch>
            <a:fillRect/>
          </a:stretch>
        </p:blipFill>
        <p:spPr>
          <a:xfrm>
            <a:off x="1506538" y="1527175"/>
            <a:ext cx="6096000" cy="4572000"/>
          </a:xfrm>
          <a:prstGeom prst="rect">
            <a:avLst/>
          </a:prstGeom>
        </p:spPr>
      </p:pic>
    </p:spTree>
  </p:cSld>
  <p:clrMapOvr>
    <a:masterClrMapping/>
  </p:clrMapOvr>
  <p:transition>
    <p:zoom dir="in"/>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4" name="3 Rectángulo"/>
          <p:cNvSpPr/>
          <p:nvPr/>
        </p:nvSpPr>
        <p:spPr>
          <a:xfrm>
            <a:off x="1763688" y="3356992"/>
            <a:ext cx="5400600" cy="923330"/>
          </a:xfrm>
          <a:prstGeom prst="rect">
            <a:avLst/>
          </a:prstGeom>
          <a:noFill/>
        </p:spPr>
        <p:txBody>
          <a:bodyPr wrap="square" lIns="91440" tIns="45720" rIns="91440" bIns="45720">
            <a:spAutoFit/>
          </a:bodyPr>
          <a:lstStyle/>
          <a:p>
            <a:pPr algn="ctr"/>
            <a:r>
              <a:rPr lang="es-E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FIN</a:t>
            </a:r>
            <a:endParaRPr lang="es-E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El responsable de la tragedia</a:t>
            </a:r>
            <a:endParaRPr lang="es-ES" dirty="0"/>
          </a:p>
        </p:txBody>
      </p:sp>
      <p:sp>
        <p:nvSpPr>
          <p:cNvPr id="3" name="2 Marcador de contenido"/>
          <p:cNvSpPr>
            <a:spLocks noGrp="1"/>
          </p:cNvSpPr>
          <p:nvPr>
            <p:ph sz="quarter" idx="1"/>
          </p:nvPr>
        </p:nvSpPr>
        <p:spPr>
          <a:xfrm>
            <a:off x="323528" y="1844824"/>
            <a:ext cx="8503920" cy="4572000"/>
          </a:xfrm>
        </p:spPr>
        <p:txBody>
          <a:bodyPr>
            <a:normAutofit fontScale="77500" lnSpcReduction="20000"/>
          </a:bodyPr>
          <a:lstStyle/>
          <a:p>
            <a:pPr algn="just">
              <a:buNone/>
            </a:pPr>
            <a:r>
              <a:rPr lang="es-ES" sz="2800" dirty="0" smtClean="0"/>
              <a:t>El responsable de la muerte de Romeo y Julieta es el azar, ya que es el azar el que hace que Romeo vea a Julieta “muerta”, y entonces él se suicide al no querer vivir sin Julieta. Julieta al ver que Romeo está muerto también decide renunciar a la vida si no es con su amor y se suicida.</a:t>
            </a:r>
          </a:p>
          <a:p>
            <a:pPr algn="just">
              <a:buNone/>
            </a:pPr>
            <a:r>
              <a:rPr lang="es-ES" sz="2800" dirty="0" smtClean="0"/>
              <a:t>Los responsables (personas) son tanto los familiares de los jóvenes, como los jóvenes. Los jóvenes al ver que los familiares no les dejan estar juntos (error de los familiares), se ven más motivados para escaparse juntos al estar tan enamorados. Este intento de escaparse es el error que cometen los enamorados, ya que son demasiado jóvenes para valerse por sí mismos. </a:t>
            </a:r>
          </a:p>
          <a:p>
            <a:pPr algn="just">
              <a:buNone/>
            </a:pPr>
            <a:r>
              <a:rPr lang="es-ES" sz="2800" dirty="0" smtClean="0"/>
              <a:t>Tienen más culpa los familiares, ya que no pueden obligarles a no quererse. Y en vez de hacer las paces con este emparejamiento, les obligan a desenamorarse, lo cual es imposible. </a:t>
            </a:r>
          </a:p>
          <a:p>
            <a:pPr algn="just">
              <a:buNone/>
            </a:pPr>
            <a:r>
              <a:rPr lang="es-ES" dirty="0" smtClean="0"/>
              <a:t/>
            </a:r>
            <a:br>
              <a:rPr lang="es-ES" dirty="0" smtClean="0"/>
            </a:br>
            <a:endParaRPr lang="es-ES"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historia para niños</a:t>
            </a:r>
            <a:endParaRPr lang="es-ES" dirty="0"/>
          </a:p>
        </p:txBody>
      </p:sp>
      <p:sp>
        <p:nvSpPr>
          <p:cNvPr id="3" name="2 Marcador de contenido"/>
          <p:cNvSpPr>
            <a:spLocks noGrp="1"/>
          </p:cNvSpPr>
          <p:nvPr>
            <p:ph sz="quarter" idx="1"/>
          </p:nvPr>
        </p:nvSpPr>
        <p:spPr/>
        <p:txBody>
          <a:bodyPr>
            <a:normAutofit/>
          </a:bodyPr>
          <a:lstStyle/>
          <a:p>
            <a:pPr algn="just"/>
            <a:r>
              <a:rPr lang="es-ES" sz="2200" dirty="0" smtClean="0"/>
              <a:t>Había en Verona dos familias, los Capuleto y los Montesco. Desde generaciones se odiaban a muerte y siempre que podían se provocaban y se masacraban entre sí a pesar de los esfuerzos de los príncipes por evitar semejante descontrol. </a:t>
            </a:r>
            <a:r>
              <a:rPr lang="es-ES" sz="2400" dirty="0" smtClean="0"/>
              <a:t>Se odiaban porque sí y no había modo de tranquilizarlos para que entraran en razón.</a:t>
            </a:r>
            <a:br>
              <a:rPr lang="es-ES" sz="2400" dirty="0" smtClean="0"/>
            </a:br>
            <a:r>
              <a:rPr lang="es-ES" sz="2400" dirty="0" smtClean="0"/>
              <a:t>Un día, los Capuleto organizaron una fiesta, y a Romeo, jovencísimo e hijo único de los Montesco, se le ocurrió que debían ir. Siempre con un antifaz por supuesto. Romeo y un par de amigos y primos se presentaron en palacio y nadie notó su presencia.</a:t>
            </a:r>
          </a:p>
          <a:p>
            <a:pPr algn="just"/>
            <a:endParaRPr lang="es-ES" sz="2200" dirty="0"/>
          </a:p>
        </p:txBody>
      </p:sp>
    </p:spTree>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a:xfrm>
            <a:off x="301752" y="1527048"/>
            <a:ext cx="8503920" cy="2189984"/>
          </a:xfrm>
        </p:spPr>
        <p:txBody>
          <a:bodyPr>
            <a:normAutofit/>
          </a:bodyPr>
          <a:lstStyle/>
          <a:p>
            <a:pPr algn="just"/>
            <a:r>
              <a:rPr lang="es-ES" sz="2200" dirty="0" smtClean="0"/>
              <a:t>Fue entonces, cuando Romeo vio entre las bellas mujeres una muy especial de la que se enamoró rápidamente: Julieta, la hija única de los Capuleto. </a:t>
            </a:r>
            <a:br>
              <a:rPr lang="es-ES" sz="2200" dirty="0" smtClean="0"/>
            </a:br>
            <a:r>
              <a:rPr lang="es-ES" sz="2200" dirty="0" smtClean="0"/>
              <a:t>Romeo no pudo evitar acercársele y susurrarle palabras de amor al oído con lo que Julieta quedó prendada instantáneamente de aquel joven desconocido.</a:t>
            </a:r>
            <a:endParaRPr lang="es-ES" sz="2200" dirty="0"/>
          </a:p>
        </p:txBody>
      </p:sp>
      <p:pic>
        <p:nvPicPr>
          <p:cNvPr id="30722" name="Picture 2" descr="https://bibliotecacb.wikispaces.com/file/view/romeo%26juliet1.jpg/184648027/320x251/romeo%26juliet1.jpg"/>
          <p:cNvPicPr>
            <a:picLocks noChangeAspect="1" noChangeArrowheads="1"/>
          </p:cNvPicPr>
          <p:nvPr/>
        </p:nvPicPr>
        <p:blipFill>
          <a:blip r:embed="rId2" cstate="print"/>
          <a:srcRect/>
          <a:stretch>
            <a:fillRect/>
          </a:stretch>
        </p:blipFill>
        <p:spPr bwMode="auto">
          <a:xfrm>
            <a:off x="4427984" y="3501008"/>
            <a:ext cx="3408040" cy="2673181"/>
          </a:xfrm>
          <a:prstGeom prst="rect">
            <a:avLst/>
          </a:prstGeom>
          <a:noFill/>
        </p:spPr>
      </p:pic>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a:xfrm>
            <a:off x="301752" y="1527048"/>
            <a:ext cx="8503920" cy="1973960"/>
          </a:xfrm>
        </p:spPr>
        <p:txBody>
          <a:bodyPr>
            <a:normAutofit/>
          </a:bodyPr>
          <a:lstStyle/>
          <a:p>
            <a:pPr algn="just"/>
            <a:r>
              <a:rPr lang="es-ES" sz="2200" dirty="0" smtClean="0"/>
              <a:t>A partir de ahí, gracias a la intermediación de la comprensiva nodriza de Julieta, Julieta y Romeo pudieron verse a escondidas a pesar de que los padres de Julieta querían prometerla en matrimonio con un señor que no era muy del gusto de Julieta. Pero en aquellas épocas, las cosas se hacían así.</a:t>
            </a:r>
            <a:endParaRPr lang="es-ES" sz="2200" dirty="0"/>
          </a:p>
        </p:txBody>
      </p:sp>
      <p:pic>
        <p:nvPicPr>
          <p:cNvPr id="31746" name="Picture 2" descr="https://elproyectordepalabras.files.wordpress.com/2013/11/romeo-and-juliet-2013.jpg?w=560&amp;h=317"/>
          <p:cNvPicPr>
            <a:picLocks noChangeAspect="1" noChangeArrowheads="1"/>
          </p:cNvPicPr>
          <p:nvPr/>
        </p:nvPicPr>
        <p:blipFill>
          <a:blip r:embed="rId2" cstate="print"/>
          <a:srcRect/>
          <a:stretch>
            <a:fillRect/>
          </a:stretch>
        </p:blipFill>
        <p:spPr bwMode="auto">
          <a:xfrm>
            <a:off x="2339752" y="3573016"/>
            <a:ext cx="4469904" cy="2538267"/>
          </a:xfrm>
          <a:prstGeom prst="rect">
            <a:avLst/>
          </a:prstGeom>
          <a:noFill/>
        </p:spPr>
      </p:pic>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pPr algn="just"/>
            <a:r>
              <a:rPr lang="es-ES" sz="2200" dirty="0" smtClean="0"/>
              <a:t>En el ínterin, las trifulcas entre </a:t>
            </a:r>
            <a:r>
              <a:rPr lang="es-ES" sz="2200" dirty="0" err="1" smtClean="0"/>
              <a:t>Montescos</a:t>
            </a:r>
            <a:r>
              <a:rPr lang="es-ES" sz="2200" dirty="0" smtClean="0"/>
              <a:t> y </a:t>
            </a:r>
            <a:r>
              <a:rPr lang="es-ES" sz="2200" dirty="0" err="1" smtClean="0"/>
              <a:t>Capuletos</a:t>
            </a:r>
            <a:r>
              <a:rPr lang="es-ES" sz="2200" dirty="0" smtClean="0"/>
              <a:t> continuaban en plena calle, y Romeo sin querer asesinó al primo más querido de Julieta. El Príncipe compareció y decidió que Romeo debía ser expulsado de Verona. Antes de eso, los dos secretos amantes fueron a ver al párroco de la ciudad a contarle sus cuitas y solicitar consejo, y a éste no se le ocurrió mejor idea que preparar un brebaje que al beberlo te hacía parecer como muerto. Lo preparó sin que Romeo supiera nada y mientras éste estaba fuera se lo entregó a Julieta que en seguida se lo bebió. Con gran dolor de toda su familia, sepultaron a la joven hija en el panteón familiar no sin derramar amargas lágrimas.</a:t>
            </a:r>
            <a:endParaRPr lang="es-ES" sz="2200" dirty="0"/>
          </a:p>
        </p:txBody>
      </p:sp>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a:xfrm>
            <a:off x="301752" y="1527048"/>
            <a:ext cx="8503920" cy="2622032"/>
          </a:xfrm>
        </p:spPr>
        <p:txBody>
          <a:bodyPr>
            <a:normAutofit/>
          </a:bodyPr>
          <a:lstStyle/>
          <a:p>
            <a:pPr algn="just"/>
            <a:r>
              <a:rPr lang="es-ES" sz="2200" dirty="0" smtClean="0"/>
              <a:t>Al mismo tiempo un mensajero bien asesorado por el pastor fue en busca de Romeo para decirle que podría unirse a Julieta en cuanto ésta despertara, pero el infortunio quiso que el mensajero llegara tarde. Romeo llegó antes a la tumba de Julieta y al creerla muerta, como no quedaba ni gota del brebaje mágico, se clavó una daga. Al despertarse Julieta y ver a su lado a su amante, realmente muerto, se clavó ella misma la misma daga.</a:t>
            </a:r>
            <a:endParaRPr lang="es-ES" sz="2200" dirty="0"/>
          </a:p>
        </p:txBody>
      </p:sp>
      <p:pic>
        <p:nvPicPr>
          <p:cNvPr id="32770" name="Picture 2" descr="http://a66c7b.medialib.glogster.com/media/a0/a043e7ea92302731ef854b8cd413e2ca19bbfdb2be13419c583000df32485a59/romeo-julieta.jpg"/>
          <p:cNvPicPr>
            <a:picLocks noChangeAspect="1" noChangeArrowheads="1"/>
          </p:cNvPicPr>
          <p:nvPr/>
        </p:nvPicPr>
        <p:blipFill>
          <a:blip r:embed="rId2" cstate="print"/>
          <a:srcRect/>
          <a:stretch>
            <a:fillRect/>
          </a:stretch>
        </p:blipFill>
        <p:spPr bwMode="auto">
          <a:xfrm>
            <a:off x="3203848" y="4077072"/>
            <a:ext cx="2950468" cy="2152106"/>
          </a:xfrm>
          <a:prstGeom prst="rect">
            <a:avLst/>
          </a:prstGeom>
          <a:noFill/>
        </p:spPr>
      </p:pic>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Diálogo moderno</a:t>
            </a:r>
            <a:endParaRPr lang="es-ES" dirty="0"/>
          </a:p>
        </p:txBody>
      </p:sp>
      <p:sp>
        <p:nvSpPr>
          <p:cNvPr id="3" name="2 Marcador de contenido"/>
          <p:cNvSpPr>
            <a:spLocks noGrp="1"/>
          </p:cNvSpPr>
          <p:nvPr>
            <p:ph sz="quarter" idx="1"/>
          </p:nvPr>
        </p:nvSpPr>
        <p:spPr/>
        <p:txBody>
          <a:bodyPr>
            <a:normAutofit fontScale="40000" lnSpcReduction="20000"/>
          </a:bodyPr>
          <a:lstStyle/>
          <a:p>
            <a:pPr algn="just"/>
            <a:r>
              <a:rPr lang="es-ES" sz="5000" dirty="0" smtClean="0"/>
              <a:t>ROMEO: [adelantándose] Se ríe de las heridas quien no las ha sufrido. Pero, alto. ¿Qué luz alumbra esa ventana? Es el oriente, y Julieta:, el sol. Sal, bello sol, y mata a la luna envidiosa, que está </a:t>
            </a:r>
            <a:r>
              <a:rPr lang="es-ES" sz="5000" dirty="0" err="1" smtClean="0"/>
              <a:t>enferm</a:t>
            </a:r>
            <a:r>
              <a:rPr lang="es-ES" sz="5000" dirty="0" smtClean="0"/>
              <a:t> pálida de pena y porque tú, que la sirves, eres más hermoso. Si es tan envidiosa, no seas su sirviente. Su ropa de vestal es de un verde apagado que sólo llevan los bobos ¡Tírala! (Entra Julieta: arriba, en el balcón]</a:t>
            </a:r>
          </a:p>
          <a:p>
            <a:pPr algn="just">
              <a:buNone/>
            </a:pPr>
            <a:r>
              <a:rPr lang="es-ES" sz="5000" dirty="0" smtClean="0"/>
              <a:t>    ¡Ah, es mi dama, es mi amor! ¡Ojalá lo supiera! Mueve los labios, mas no habla. No importa: hablan sus ojos; voy a responderles. ¡Qué presuntuoso! No me habla a mí. Dos de las estrellas más hermosas del cielo tenían que ausentarse y han rogado a sus ojos que brillen en su puesto hasta que vuelvan. ¿Y si ojos se cambiasen con estrellas? El fulgor de su mejilla les haría avergonzarse, como la luz del día a una lámpara; y sus ojos lucirían en el cielo tan brillantes que, al no haber noche, cantarían las aves. ¡Ved cómo apoya la mejilla en la mano! ¡Ah, quién fuera el guante de esa mano por tocarle la mejilla!</a:t>
            </a:r>
          </a:p>
          <a:p>
            <a:endParaRPr lang="es-ES" dirty="0"/>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88</TotalTime>
  <Words>1661</Words>
  <Application>Microsoft Office PowerPoint</Application>
  <PresentationFormat>Presentación en pantalla (4:3)</PresentationFormat>
  <Paragraphs>88</Paragraphs>
  <Slides>24</Slides>
  <Notes>0</Notes>
  <HiddenSlides>0</HiddenSlides>
  <MMClips>1</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Civil</vt:lpstr>
      <vt:lpstr>Romeo y Julieta</vt:lpstr>
      <vt:lpstr>Premoniciones</vt:lpstr>
      <vt:lpstr>El responsable de la tragedia</vt:lpstr>
      <vt:lpstr>La historia para niños</vt:lpstr>
      <vt:lpstr>Diapositiva 5</vt:lpstr>
      <vt:lpstr>Diapositiva 6</vt:lpstr>
      <vt:lpstr>Diapositiva 7</vt:lpstr>
      <vt:lpstr>Diapositiva 8</vt:lpstr>
      <vt:lpstr>Diálogo moderno</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El planto</vt:lpstr>
      <vt:lpstr>Representación de una escena</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Romeo y Julieta</dc:title>
  <dc:creator>Invitado</dc:creator>
  <cp:lastModifiedBy>Invitado</cp:lastModifiedBy>
  <cp:revision>13</cp:revision>
  <dcterms:created xsi:type="dcterms:W3CDTF">2015-03-02T19:25:53Z</dcterms:created>
  <dcterms:modified xsi:type="dcterms:W3CDTF">2015-03-05T19:35:54Z</dcterms:modified>
</cp:coreProperties>
</file>